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7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1" autoAdjust="0"/>
    <p:restoredTop sz="94660"/>
  </p:normalViewPr>
  <p:slideViewPr>
    <p:cSldViewPr>
      <p:cViewPr varScale="1">
        <p:scale>
          <a:sx n="65" d="100"/>
          <a:sy n="65" d="100"/>
        </p:scale>
        <p:origin x="-102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304EEDC-F6C4-4C97-8D1A-DCC6ABAC6C2B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78BCD8E-B133-4CBC-9124-D1F0C50CB6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04EEDC-F6C4-4C97-8D1A-DCC6ABAC6C2B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8BCD8E-B133-4CBC-9124-D1F0C50CB6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04EEDC-F6C4-4C97-8D1A-DCC6ABAC6C2B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8BCD8E-B133-4CBC-9124-D1F0C50CB6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04EEDC-F6C4-4C97-8D1A-DCC6ABAC6C2B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8BCD8E-B133-4CBC-9124-D1F0C50CB6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304EEDC-F6C4-4C97-8D1A-DCC6ABAC6C2B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78BCD8E-B133-4CBC-9124-D1F0C50CB6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04EEDC-F6C4-4C97-8D1A-DCC6ABAC6C2B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78BCD8E-B133-4CBC-9124-D1F0C50CB6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04EEDC-F6C4-4C97-8D1A-DCC6ABAC6C2B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78BCD8E-B133-4CBC-9124-D1F0C50CB6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04EEDC-F6C4-4C97-8D1A-DCC6ABAC6C2B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8BCD8E-B133-4CBC-9124-D1F0C50CB6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04EEDC-F6C4-4C97-8D1A-DCC6ABAC6C2B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8BCD8E-B133-4CBC-9124-D1F0C50CB6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304EEDC-F6C4-4C97-8D1A-DCC6ABAC6C2B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78BCD8E-B133-4CBC-9124-D1F0C50CB6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304EEDC-F6C4-4C97-8D1A-DCC6ABAC6C2B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78BCD8E-B133-4CBC-9124-D1F0C50CB6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F304EEDC-F6C4-4C97-8D1A-DCC6ABAC6C2B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978BCD8E-B133-4CBC-9124-D1F0C50CB6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../media/audio5.wav"/><Relationship Id="rId7" Type="http://schemas.openxmlformats.org/officeDocument/2006/relationships/image" Target="../media/image5.png"/><Relationship Id="rId2" Type="http://schemas.openxmlformats.org/officeDocument/2006/relationships/audio" Target="../media/audio4.wav"/><Relationship Id="rId1" Type="http://schemas.openxmlformats.org/officeDocument/2006/relationships/audio" Target="../media/audio3.wav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6.wav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audio9.wav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26" Type="http://schemas.openxmlformats.org/officeDocument/2006/relationships/image" Target="../media/image21.png"/><Relationship Id="rId3" Type="http://schemas.openxmlformats.org/officeDocument/2006/relationships/audio" Target="file:///C:\Users\Owner.Dennis-PC\Downloads\correre.mp3" TargetMode="External"/><Relationship Id="rId21" Type="http://schemas.openxmlformats.org/officeDocument/2006/relationships/audio" Target="../media/audio11.wav"/><Relationship Id="rId7" Type="http://schemas.openxmlformats.org/officeDocument/2006/relationships/audio" Target="../media/audio8.wav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5" Type="http://schemas.openxmlformats.org/officeDocument/2006/relationships/image" Target="../media/image20.png"/><Relationship Id="rId2" Type="http://schemas.openxmlformats.org/officeDocument/2006/relationships/audio" Target="file:///C:\Users\Owner.Dennis-PC\Downloads\esquiar.mp3" TargetMode="Externa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audio" Target="file:///C:\Users\Owner.Dennis-PC\Downloads\nadar.mp3" TargetMode="External"/><Relationship Id="rId6" Type="http://schemas.openxmlformats.org/officeDocument/2006/relationships/audio" Target="../media/audio7.wav"/><Relationship Id="rId11" Type="http://schemas.openxmlformats.org/officeDocument/2006/relationships/image" Target="../media/image8.png"/><Relationship Id="rId24" Type="http://schemas.openxmlformats.org/officeDocument/2006/relationships/audio" Target="../media/audio12.wav"/><Relationship Id="rId5" Type="http://schemas.openxmlformats.org/officeDocument/2006/relationships/audio" Target="file:///C:\Users\Owner.Dennis-PC\Downloads\escuchar%20muscia.mp3" TargetMode="External"/><Relationship Id="rId15" Type="http://schemas.openxmlformats.org/officeDocument/2006/relationships/image" Target="../media/image12.png"/><Relationship Id="rId23" Type="http://schemas.openxmlformats.org/officeDocument/2006/relationships/image" Target="../media/image19.png"/><Relationship Id="rId10" Type="http://schemas.openxmlformats.org/officeDocument/2006/relationships/slideLayout" Target="../slideLayouts/slideLayout2.xml"/><Relationship Id="rId19" Type="http://schemas.openxmlformats.org/officeDocument/2006/relationships/image" Target="../media/image16.png"/><Relationship Id="rId4" Type="http://schemas.openxmlformats.org/officeDocument/2006/relationships/audio" Target="file:///C:\Users\Owner.Dennis-PC\Downloads\escribir%20cuentos.mp3" TargetMode="External"/><Relationship Id="rId9" Type="http://schemas.openxmlformats.org/officeDocument/2006/relationships/audio" Target="../media/audio10.wav"/><Relationship Id="rId14" Type="http://schemas.openxmlformats.org/officeDocument/2006/relationships/image" Target="../media/image11.png"/><Relationship Id="rId22" Type="http://schemas.openxmlformats.org/officeDocument/2006/relationships/image" Target="../media/image18.png"/><Relationship Id="rId27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audio18.wav"/><Relationship Id="rId3" Type="http://schemas.openxmlformats.org/officeDocument/2006/relationships/image" Target="../media/image23.png"/><Relationship Id="rId7" Type="http://schemas.openxmlformats.org/officeDocument/2006/relationships/audio" Target="../media/audio17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3.wav"/><Relationship Id="rId6" Type="http://schemas.openxmlformats.org/officeDocument/2006/relationships/audio" Target="../media/audio16.wav"/><Relationship Id="rId5" Type="http://schemas.openxmlformats.org/officeDocument/2006/relationships/audio" Target="../media/audio15.wav"/><Relationship Id="rId10" Type="http://schemas.openxmlformats.org/officeDocument/2006/relationships/audio" Target="../media/audio19.wav"/><Relationship Id="rId4" Type="http://schemas.openxmlformats.org/officeDocument/2006/relationships/audio" Target="../media/audio14.wav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26.wav"/><Relationship Id="rId3" Type="http://schemas.openxmlformats.org/officeDocument/2006/relationships/slideLayout" Target="../slideLayouts/slideLayout2.xml"/><Relationship Id="rId7" Type="http://schemas.openxmlformats.org/officeDocument/2006/relationships/audio" Target="../media/audio25.wav"/><Relationship Id="rId2" Type="http://schemas.openxmlformats.org/officeDocument/2006/relationships/audio" Target="../media/audio21.wav"/><Relationship Id="rId1" Type="http://schemas.openxmlformats.org/officeDocument/2006/relationships/audio" Target="../media/audio20.wav"/><Relationship Id="rId6" Type="http://schemas.openxmlformats.org/officeDocument/2006/relationships/audio" Target="../media/audio24.wav"/><Relationship Id="rId5" Type="http://schemas.openxmlformats.org/officeDocument/2006/relationships/audio" Target="../media/audio23.wav"/><Relationship Id="rId10" Type="http://schemas.openxmlformats.org/officeDocument/2006/relationships/image" Target="../media/image26.png"/><Relationship Id="rId4" Type="http://schemas.openxmlformats.org/officeDocument/2006/relationships/audio" Target="../media/audio22.wav"/><Relationship Id="rId9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Spanish 1 Tutorial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Expression of activities using AR – ER – IR verbs in Spanish</a:t>
            </a:r>
            <a:endParaRPr lang="en-US" dirty="0"/>
          </a:p>
        </p:txBody>
      </p:sp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533400" y="5638800"/>
            <a:ext cx="838200" cy="762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ntroduction">
            <a:hlinkClick r:id="" action="ppaction://media"/>
            <a:hlinkHover r:id="" action="ppaction://ole?verb=0"/>
          </p:cNvPr>
          <p:cNvPicPr>
            <a:picLocks noRot="1" noChangeAspect="1"/>
          </p:cNvPicPr>
          <p:nvPr>
            <a:wavAudioFile r:embed="rId1" name="Introduction"/>
          </p:nvPr>
        </p:nvPicPr>
        <p:blipFill>
          <a:blip r:embed="rId4" cstate="print"/>
          <a:stretch>
            <a:fillRect/>
          </a:stretch>
        </p:blipFill>
        <p:spPr>
          <a:xfrm>
            <a:off x="6858000" y="4495800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62400" y="60198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play sound click on the icon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5257800" y="4876800"/>
            <a:ext cx="14478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19470337">
            <a:off x="5943838" y="5257370"/>
            <a:ext cx="1143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Español</a:t>
            </a:r>
            <a:endParaRPr lang="es-ES_tradnl" dirty="0"/>
          </a:p>
        </p:txBody>
      </p:sp>
      <p:cxnSp>
        <p:nvCxnSpPr>
          <p:cNvPr id="10" name="Straight Arrow Connector 9"/>
          <p:cNvCxnSpPr/>
          <p:nvPr/>
        </p:nvCxnSpPr>
        <p:spPr>
          <a:xfrm rot="16200000" flipV="1">
            <a:off x="3886200" y="4800600"/>
            <a:ext cx="10668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Inglish">
            <a:hlinkClick r:id="" action="ppaction://media"/>
          </p:cNvPr>
          <p:cNvPicPr>
            <a:picLocks noRot="1" noChangeAspect="1"/>
          </p:cNvPicPr>
          <p:nvPr>
            <a:wavAudioFile r:embed="rId2" name="Inglish"/>
          </p:nvPr>
        </p:nvPicPr>
        <p:blipFill>
          <a:blip r:embed="rId5" cstate="print"/>
          <a:stretch>
            <a:fillRect/>
          </a:stretch>
        </p:blipFill>
        <p:spPr>
          <a:xfrm>
            <a:off x="3429000" y="4419600"/>
            <a:ext cx="304800" cy="3048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2704102">
            <a:off x="3624593" y="5377836"/>
            <a:ext cx="1143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Ingles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571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Introduction to AR-ER-IR 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Spanish there are only 3 branches of verbs.  Meaning that all verbs can be categorized to a specific format.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Exp: </a:t>
            </a:r>
            <a:r>
              <a:rPr lang="en-US" dirty="0" err="1" smtClean="0"/>
              <a:t>Nad</a:t>
            </a:r>
            <a:r>
              <a:rPr lang="en-US" dirty="0" err="1" smtClean="0">
                <a:solidFill>
                  <a:srgbClr val="FFFF00"/>
                </a:solidFill>
              </a:rPr>
              <a:t>ar</a:t>
            </a:r>
            <a:r>
              <a:rPr lang="en-US" dirty="0" smtClean="0"/>
              <a:t> =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Com</a:t>
            </a:r>
            <a:r>
              <a:rPr lang="en-US" dirty="0" smtClean="0">
                <a:solidFill>
                  <a:srgbClr val="FFFF00"/>
                </a:solidFill>
              </a:rPr>
              <a:t>er</a:t>
            </a:r>
            <a:r>
              <a:rPr lang="en-US" dirty="0" smtClean="0"/>
              <a:t> =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Escrib</a:t>
            </a:r>
            <a:r>
              <a:rPr lang="en-US" dirty="0" err="1" smtClean="0">
                <a:solidFill>
                  <a:srgbClr val="FFFF00"/>
                </a:solidFill>
              </a:rPr>
              <a:t>ir</a:t>
            </a:r>
            <a:r>
              <a:rPr lang="en-US" dirty="0" smtClean="0"/>
              <a:t> = </a:t>
            </a:r>
          </a:p>
        </p:txBody>
      </p:sp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8153400" y="5867400"/>
            <a:ext cx="6096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7467600" y="5867400"/>
            <a:ext cx="6096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800600" y="3581400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is an </a:t>
            </a:r>
            <a:r>
              <a:rPr lang="en-US" sz="3200" dirty="0" err="1" smtClean="0"/>
              <a:t>Ar</a:t>
            </a:r>
            <a:r>
              <a:rPr lang="en-US" sz="3200" dirty="0" smtClean="0"/>
              <a:t> verb</a:t>
            </a:r>
            <a:endParaRPr lang="en-US" sz="3200" dirty="0"/>
          </a:p>
        </p:txBody>
      </p:sp>
      <p:pic>
        <p:nvPicPr>
          <p:cNvPr id="7" name="Ar-Er-Ir words">
            <a:hlinkClick r:id="" action="ppaction://media"/>
          </p:cNvPr>
          <p:cNvPicPr>
            <a:picLocks noRot="1" noChangeAspect="1"/>
          </p:cNvPicPr>
          <p:nvPr>
            <a:wavAudioFile r:embed="rId1" name="Ar-Er-Ir words"/>
          </p:nvPr>
        </p:nvPicPr>
        <p:blipFill>
          <a:blip r:embed="rId6" cstate="print"/>
          <a:stretch>
            <a:fillRect/>
          </a:stretch>
        </p:blipFill>
        <p:spPr>
          <a:xfrm>
            <a:off x="8229600" y="1981200"/>
            <a:ext cx="304800" cy="304800"/>
          </a:xfrm>
          <a:prstGeom prst="rect">
            <a:avLst/>
          </a:prstGeom>
        </p:spPr>
      </p:pic>
      <p:pic>
        <p:nvPicPr>
          <p:cNvPr id="8" name="Nadar">
            <a:hlinkClick r:id="" action="ppaction://media"/>
          </p:cNvPr>
          <p:cNvPicPr>
            <a:picLocks noRot="1" noChangeAspect="1"/>
          </p:cNvPicPr>
          <p:nvPr>
            <a:wavAudioFile r:embed="rId2" name="Nadar"/>
          </p:nvPr>
        </p:nvPicPr>
        <p:blipFill>
          <a:blip r:embed="rId7" cstate="print"/>
          <a:stretch>
            <a:fillRect/>
          </a:stretch>
        </p:blipFill>
        <p:spPr>
          <a:xfrm>
            <a:off x="3581400" y="3733800"/>
            <a:ext cx="304800" cy="304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24400" y="45720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is an </a:t>
            </a:r>
            <a:r>
              <a:rPr lang="en-US" sz="3200" dirty="0" err="1" smtClean="0"/>
              <a:t>Er</a:t>
            </a:r>
            <a:r>
              <a:rPr lang="en-US" sz="3200" dirty="0" smtClean="0"/>
              <a:t> verb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4800600" y="5638800"/>
            <a:ext cx="259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is an </a:t>
            </a:r>
            <a:r>
              <a:rPr lang="en-US" sz="3200" dirty="0" err="1" smtClean="0"/>
              <a:t>Ir</a:t>
            </a:r>
            <a:r>
              <a:rPr lang="en-US" sz="3200" dirty="0" smtClean="0"/>
              <a:t> verb</a:t>
            </a:r>
            <a:endParaRPr lang="en-US" sz="3200" dirty="0"/>
          </a:p>
        </p:txBody>
      </p:sp>
      <p:pic>
        <p:nvPicPr>
          <p:cNvPr id="11" name="Er">
            <a:hlinkClick r:id="" action="ppaction://media"/>
          </p:cNvPr>
          <p:cNvPicPr>
            <a:picLocks noRot="1" noChangeAspect="1"/>
          </p:cNvPicPr>
          <p:nvPr>
            <a:wavAudioFile r:embed="rId3" name="Er"/>
          </p:nvPr>
        </p:nvPicPr>
        <p:blipFill>
          <a:blip r:embed="rId8" cstate="print"/>
          <a:stretch>
            <a:fillRect/>
          </a:stretch>
        </p:blipFill>
        <p:spPr>
          <a:xfrm>
            <a:off x="2971800" y="4648200"/>
            <a:ext cx="304800" cy="304800"/>
          </a:xfrm>
          <a:prstGeom prst="rect">
            <a:avLst/>
          </a:prstGeom>
        </p:spPr>
      </p:pic>
      <p:pic>
        <p:nvPicPr>
          <p:cNvPr id="12" name="IR">
            <a:hlinkClick r:id="" action="ppaction://media"/>
          </p:cNvPr>
          <p:cNvPicPr>
            <a:picLocks noRot="1" noChangeAspect="1"/>
          </p:cNvPicPr>
          <p:nvPr>
            <a:wavAudioFile r:embed="rId4" name="IR"/>
          </p:nvPr>
        </p:nvPicPr>
        <p:blipFill>
          <a:blip r:embed="rId9" cstate="print"/>
          <a:stretch>
            <a:fillRect/>
          </a:stretch>
        </p:blipFill>
        <p:spPr>
          <a:xfrm>
            <a:off x="3048000" y="5715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405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400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6" grpId="0"/>
      <p:bldP spid="9" grpId="1"/>
      <p:bldP spid="1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1" cstate="print"/>
          <a:srcRect l="39344" t="17978" r="8197" b="23595"/>
          <a:stretch>
            <a:fillRect/>
          </a:stretch>
        </p:blipFill>
        <p:spPr bwMode="auto">
          <a:xfrm>
            <a:off x="7162800" y="4191000"/>
            <a:ext cx="105507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2" cstate="print"/>
          <a:srcRect l="56964" t="51724" r="4165"/>
          <a:stretch>
            <a:fillRect/>
          </a:stretch>
        </p:blipFill>
        <p:spPr bwMode="auto">
          <a:xfrm>
            <a:off x="5334000" y="51054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3" cstate="print"/>
          <a:srcRect l="29167" t="23392"/>
          <a:stretch>
            <a:fillRect/>
          </a:stretch>
        </p:blipFill>
        <p:spPr bwMode="auto">
          <a:xfrm>
            <a:off x="3657600" y="5105400"/>
            <a:ext cx="12954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4" cstate="print"/>
          <a:srcRect l="11940" t="45485" r="10448" b="6354"/>
          <a:stretch>
            <a:fillRect/>
          </a:stretch>
        </p:blipFill>
        <p:spPr bwMode="auto">
          <a:xfrm>
            <a:off x="2362200" y="5105400"/>
            <a:ext cx="990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5" cstate="print"/>
          <a:srcRect l="10458" t="18824" r="11111" b="5882"/>
          <a:stretch>
            <a:fillRect/>
          </a:stretch>
        </p:blipFill>
        <p:spPr bwMode="auto">
          <a:xfrm>
            <a:off x="762000" y="5105400"/>
            <a:ext cx="1143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nada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6" cstate="print"/>
          <a:stretch>
            <a:fillRect/>
          </a:stretch>
        </p:blipFill>
        <p:spPr>
          <a:xfrm>
            <a:off x="7620000" y="4953000"/>
            <a:ext cx="304800" cy="304800"/>
          </a:xfrm>
          <a:prstGeom prst="rect">
            <a:avLst/>
          </a:prstGeom>
        </p:spPr>
      </p:pic>
      <p:pic>
        <p:nvPicPr>
          <p:cNvPr id="33" name="esquiar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7" cstate="print"/>
          <a:stretch>
            <a:fillRect/>
          </a:stretch>
        </p:blipFill>
        <p:spPr>
          <a:xfrm>
            <a:off x="5791200" y="5943600"/>
            <a:ext cx="304800" cy="304800"/>
          </a:xfrm>
          <a:prstGeom prst="rect">
            <a:avLst/>
          </a:prstGeom>
        </p:spPr>
      </p:pic>
      <p:pic>
        <p:nvPicPr>
          <p:cNvPr id="31" name="correre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8" cstate="print"/>
          <a:stretch>
            <a:fillRect/>
          </a:stretch>
        </p:blipFill>
        <p:spPr>
          <a:xfrm>
            <a:off x="4191000" y="6019800"/>
            <a:ext cx="304800" cy="304800"/>
          </a:xfrm>
          <a:prstGeom prst="rect">
            <a:avLst/>
          </a:prstGeom>
        </p:spPr>
      </p:pic>
      <p:pic>
        <p:nvPicPr>
          <p:cNvPr id="29" name="escribir cuentos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9" cstate="print"/>
          <a:stretch>
            <a:fillRect/>
          </a:stretch>
        </p:blipFill>
        <p:spPr>
          <a:xfrm>
            <a:off x="2667000" y="6019800"/>
            <a:ext cx="304800" cy="304800"/>
          </a:xfrm>
          <a:prstGeom prst="rect">
            <a:avLst/>
          </a:prstGeom>
        </p:spPr>
      </p:pic>
      <p:pic>
        <p:nvPicPr>
          <p:cNvPr id="28" name="escuchar muscia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20" cstate="print"/>
          <a:stretch>
            <a:fillRect/>
          </a:stretch>
        </p:blipFill>
        <p:spPr>
          <a:xfrm>
            <a:off x="1295400" y="6019800"/>
            <a:ext cx="304800" cy="30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 smtClean="0"/>
              <a:t>Ejemplos de Vocabulario</a:t>
            </a:r>
            <a:endParaRPr lang="es-ES" dirty="0"/>
          </a:p>
        </p:txBody>
      </p:sp>
      <p:pic>
        <p:nvPicPr>
          <p:cNvPr id="2050" name="Picture 2">
            <a:hlinkClick r:id="" action="ppaction://noaction">
              <a:snd r:embed="rId21" name="bailar"/>
            </a:hlinkClick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2" cstate="print"/>
          <a:srcRect l="16667" t="18380" r="16667" b="44860"/>
          <a:stretch>
            <a:fillRect/>
          </a:stretch>
        </p:blipFill>
        <p:spPr bwMode="auto">
          <a:xfrm>
            <a:off x="2819400" y="14478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Action Button: Forward or Next 15">
            <a:hlinkClick r:id="" action="ppaction://hlinkshowjump?jump=nextslide" highlightClick="1"/>
          </p:cNvPr>
          <p:cNvSpPr/>
          <p:nvPr/>
        </p:nvSpPr>
        <p:spPr>
          <a:xfrm>
            <a:off x="7467600" y="5791200"/>
            <a:ext cx="6096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ction Button: Back or Previous 16">
            <a:hlinkClick r:id="" action="ppaction://hlinkshowjump?jump=previousslide" highlightClick="1"/>
          </p:cNvPr>
          <p:cNvSpPr/>
          <p:nvPr/>
        </p:nvSpPr>
        <p:spPr>
          <a:xfrm>
            <a:off x="6781800" y="5791200"/>
            <a:ext cx="6096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Ejemplos de vocabulario">
            <a:hlinkClick r:id="" action="ppaction://media"/>
          </p:cNvPr>
          <p:cNvPicPr>
            <a:picLocks noRot="1" noChangeAspect="1"/>
          </p:cNvPicPr>
          <p:nvPr>
            <a:wavAudioFile r:embed="rId6" name="Ejemplos de vocabulario"/>
          </p:nvPr>
        </p:nvPicPr>
        <p:blipFill>
          <a:blip r:embed="rId23" cstate="print"/>
          <a:stretch>
            <a:fillRect/>
          </a:stretch>
        </p:blipFill>
        <p:spPr>
          <a:xfrm>
            <a:off x="7772400" y="838200"/>
            <a:ext cx="304800" cy="304800"/>
          </a:xfrm>
          <a:prstGeom prst="rect">
            <a:avLst/>
          </a:prstGeom>
        </p:spPr>
      </p:pic>
      <p:sp>
        <p:nvSpPr>
          <p:cNvPr id="22" name="TextBox 21">
            <a:hlinkClick r:id="" action="ppaction://noaction">
              <a:snd r:embed="rId24" name="Que es esto"/>
            </a:hlinkClick>
          </p:cNvPr>
          <p:cNvSpPr txBox="1"/>
          <p:nvPr/>
        </p:nvSpPr>
        <p:spPr>
          <a:xfrm>
            <a:off x="457200" y="17526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Que es esto?</a:t>
            </a:r>
            <a:endParaRPr lang="es-ES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4267200" y="1828800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Usen el verbo gustar para describir que te gusta hacer.</a:t>
            </a:r>
            <a:endParaRPr lang="es-ES" dirty="0"/>
          </a:p>
        </p:txBody>
      </p:sp>
      <p:sp>
        <p:nvSpPr>
          <p:cNvPr id="26" name="TextBox 25"/>
          <p:cNvSpPr txBox="1"/>
          <p:nvPr/>
        </p:nvSpPr>
        <p:spPr>
          <a:xfrm>
            <a:off x="533400" y="29718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do you say:  I like to dance 		in Spanish</a:t>
            </a:r>
            <a:endParaRPr lang="en-US" dirty="0"/>
          </a:p>
        </p:txBody>
      </p:sp>
      <p:pic>
        <p:nvPicPr>
          <p:cNvPr id="27" name="i like to dance">
            <a:hlinkClick r:id="" action="ppaction://media"/>
          </p:cNvPr>
          <p:cNvPicPr>
            <a:picLocks noRot="1" noChangeAspect="1"/>
          </p:cNvPicPr>
          <p:nvPr>
            <a:wavAudioFile r:embed="rId7" name="i like to dance"/>
          </p:nvPr>
        </p:nvPicPr>
        <p:blipFill>
          <a:blip r:embed="rId25" cstate="print"/>
          <a:stretch>
            <a:fillRect/>
          </a:stretch>
        </p:blipFill>
        <p:spPr>
          <a:xfrm>
            <a:off x="4495800" y="3048000"/>
            <a:ext cx="304800" cy="304800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609600" y="38862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do you say we like to listen to music</a:t>
            </a:r>
            <a:endParaRPr lang="en-US" dirty="0"/>
          </a:p>
        </p:txBody>
      </p:sp>
      <p:pic>
        <p:nvPicPr>
          <p:cNvPr id="38" name="nos gusta musica">
            <a:hlinkClick r:id="" action="ppaction://media"/>
          </p:cNvPr>
          <p:cNvPicPr>
            <a:picLocks noRot="1" noChangeAspect="1"/>
          </p:cNvPicPr>
          <p:nvPr>
            <a:wavAudioFile r:embed="rId8" name="nos gusta musica"/>
          </p:nvPr>
        </p:nvPicPr>
        <p:blipFill>
          <a:blip r:embed="rId26" cstate="print"/>
          <a:stretch>
            <a:fillRect/>
          </a:stretch>
        </p:blipFill>
        <p:spPr>
          <a:xfrm>
            <a:off x="4267200" y="4038600"/>
            <a:ext cx="304800" cy="304800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4648200" y="34290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do you say:  They like to ski</a:t>
            </a:r>
            <a:endParaRPr lang="en-US" dirty="0"/>
          </a:p>
        </p:txBody>
      </p:sp>
      <p:pic>
        <p:nvPicPr>
          <p:cNvPr id="42" name="a ellos les gust esquiar">
            <a:hlinkClick r:id="" action="ppaction://media"/>
          </p:cNvPr>
          <p:cNvPicPr>
            <a:picLocks noRot="1" noChangeAspect="1"/>
          </p:cNvPicPr>
          <p:nvPr>
            <a:wavAudioFile r:embed="rId9" name="a ellos les gust esquiar"/>
          </p:nvPr>
        </p:nvPicPr>
        <p:blipFill>
          <a:blip r:embed="rId27" cstate="print"/>
          <a:stretch>
            <a:fillRect/>
          </a:stretch>
        </p:blipFill>
        <p:spPr>
          <a:xfrm>
            <a:off x="8382000" y="3505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0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1.87789E-6 C 0.09028 -0.0377 0.18056 -0.07516 0.26771 -0.07493 C 0.35486 -0.0747 0.4441 0.04718 0.52257 0.00185 C 0.60104 -0.04348 0.76337 -0.31337 0.73819 -0.34713 C 0.71302 -0.3809 0.45313 -0.23474 0.37188 -0.20074 C 0.29063 -0.16675 0.30885 -0.12396 0.25087 -0.14246 C 0.19271 -0.16096 0.10833 -0.23636 0.02396 -0.31152 " pathEditMode="relative" rAng="0" ptsTypes="aaaaaaA">
                                      <p:cBhvr>
                                        <p:cTn id="11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20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20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20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29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20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684 -0.09898 L -0.5191 -0.15911 L -0.24288 -0.19287 L -0.49653 -0.28469 L 0.02465 -0.45166 L -0.06684 -0.60546 L 0.26684 -0.53793 L -0.02049 -0.31105 " pathEditMode="relative" ptsTypes="AAAAAAAA">
                                      <p:cBhvr>
                                        <p:cTn id="38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20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7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8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7" dur="566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1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3" dur="3350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audio>
              <p:cMediaNode>
                <p:cTn id="1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9" dur="1568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audio>
              <p:cMediaNode>
                <p:cTn id="1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5" dur="1803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audio>
              <p:cMediaNode>
                <p:cTn id="1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1" dur="1098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audio>
              <p:cMediaNode>
                <p:cTn id="1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7" dur="1254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audio>
              <p:cMediaNode>
                <p:cTn id="1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3" dur="967" fill="hold"/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audio>
              <p:cMediaNode>
                <p:cTn id="1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"/>
                </p:tgtEl>
              </p:cMediaNode>
            </p:audio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9" dur="3751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audio>
              <p:cMediaNode>
                <p:cTn id="16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"/>
                </p:tgtEl>
              </p:cMediaNode>
            </p:audio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5" dur="4010" fill="hold"/>
                                        <p:tgtEl>
                                          <p:spTgt spid="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audio>
              <p:cMediaNode>
                <p:cTn id="16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2"/>
                </p:tgtEl>
              </p:cMediaNode>
            </p:audio>
          </p:childTnLst>
        </p:cTn>
      </p:par>
    </p:tnLst>
    <p:bldLst>
      <p:bldP spid="23" grpId="0"/>
      <p:bldP spid="26" grpId="0"/>
      <p:bldP spid="37" grpId="0"/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 smtClean="0"/>
              <a:t>Actividad 1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229600" cy="4526280"/>
          </a:xfrm>
        </p:spPr>
        <p:txBody>
          <a:bodyPr/>
          <a:lstStyle/>
          <a:p>
            <a:r>
              <a:rPr lang="en-US" dirty="0" smtClean="0"/>
              <a:t>1) A Elena _______ , ________ </a:t>
            </a:r>
            <a:r>
              <a:rPr lang="en-US" dirty="0" err="1" smtClean="0"/>
              <a:t>cantar</a:t>
            </a:r>
            <a:r>
              <a:rPr lang="en-US" dirty="0" smtClean="0"/>
              <a:t> mucho. (</a:t>
            </a:r>
            <a:r>
              <a:rPr lang="en-US" dirty="0" err="1" smtClean="0"/>
              <a:t>gustar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2) A </a:t>
            </a:r>
            <a:r>
              <a:rPr lang="en-US" dirty="0" err="1" smtClean="0"/>
              <a:t>nosotros</a:t>
            </a:r>
            <a:r>
              <a:rPr lang="en-US" dirty="0" smtClean="0"/>
              <a:t> _______, _______ comer. (</a:t>
            </a:r>
            <a:r>
              <a:rPr lang="en-US" dirty="0" err="1" smtClean="0"/>
              <a:t>gustar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err="1" smtClean="0"/>
              <a:t>ellas</a:t>
            </a:r>
            <a:r>
              <a:rPr lang="en-US" dirty="0" smtClean="0"/>
              <a:t> _______, _______ </a:t>
            </a:r>
            <a:r>
              <a:rPr lang="en-US" dirty="0" err="1" smtClean="0"/>
              <a:t>las</a:t>
            </a:r>
            <a:r>
              <a:rPr lang="en-US" dirty="0" smtClean="0"/>
              <a:t> papas </a:t>
            </a:r>
            <a:r>
              <a:rPr lang="en-US" dirty="0" err="1" smtClean="0"/>
              <a:t>fritas</a:t>
            </a:r>
            <a:r>
              <a:rPr lang="en-US" dirty="0" smtClean="0"/>
              <a:t>. (</a:t>
            </a:r>
            <a:r>
              <a:rPr lang="en-US" dirty="0" err="1" smtClean="0"/>
              <a:t>gustar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2286000"/>
            <a:ext cx="126682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95600" y="160020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MouseOver r:id="" action="ppaction://noaction">
                  <a:snd r:embed="rId4" name="le"/>
                </a:hlinkMouseOver>
              </a:rPr>
              <a:t>le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48200" y="160020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hlinkMouseOver r:id="" action="ppaction://noaction">
                  <a:snd r:embed="rId5" name="gusta"/>
                </a:hlinkMouseOver>
              </a:rPr>
              <a:t>gusta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696200" y="1600200"/>
            <a:ext cx="8382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772400" y="1676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05200" y="350520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hlinkMouseOver r:id="" action="ppaction://noaction">
                  <a:snd r:embed="rId6" name="nos"/>
                </a:hlinkMouseOver>
              </a:rPr>
              <a:t>nos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105400" y="3505201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hlinkMouseOver r:id="" action="ppaction://noaction">
                  <a:snd r:embed="rId5" name="gusta"/>
                </a:hlinkMouseOver>
              </a:rPr>
              <a:t>gusta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7848600" y="3581400"/>
            <a:ext cx="8382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924800" y="3657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38400" y="495300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MouseOver r:id="" action="ppaction://noaction">
                  <a:snd r:embed="rId7" name="les"/>
                </a:hlinkMouseOver>
              </a:rPr>
              <a:t>les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733800" y="495300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hlinkMouseOver r:id="" action="ppaction://noaction">
                  <a:snd r:embed="rId8" name="gustan"/>
                </a:hlinkMouseOver>
              </a:rPr>
              <a:t>gustan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8077200" y="5029200"/>
            <a:ext cx="8382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8153400" y="5105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</a:t>
            </a:r>
            <a:endParaRPr lang="en-US" dirty="0"/>
          </a:p>
        </p:txBody>
      </p:sp>
      <p:pic>
        <p:nvPicPr>
          <p:cNvPr id="18" name="Instruciones">
            <a:hlinkClick r:id="" action="ppaction://media"/>
          </p:cNvPr>
          <p:cNvPicPr>
            <a:picLocks noRot="1" noChangeAspect="1"/>
          </p:cNvPicPr>
          <p:nvPr>
            <a:wavAudioFile r:embed="rId1" name="Instruciones"/>
          </p:nvPr>
        </p:nvPicPr>
        <p:blipFill>
          <a:blip r:embed="rId9" cstate="print"/>
          <a:stretch>
            <a:fillRect/>
          </a:stretch>
        </p:blipFill>
        <p:spPr>
          <a:xfrm>
            <a:off x="3962400" y="838200"/>
            <a:ext cx="304800" cy="3048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410200" y="3810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MouseOver r:id="" action="ppaction://noaction">
                  <a:snd r:embed="rId10" name="red letters"/>
                </a:hlinkMouseOver>
              </a:rPr>
              <a:t>Scroll for mouse instructions!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736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5" grpId="0"/>
      <p:bldP spid="6" grpId="0"/>
      <p:bldP spid="10" grpId="0"/>
      <p:bldP spid="11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Expression with the verb </a:t>
            </a:r>
            <a:r>
              <a:rPr lang="en-US" dirty="0" err="1" smtClean="0"/>
              <a:t>Gustar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s-ES_tradnl" dirty="0" smtClean="0"/>
              <a:t>Introducción al verbo  gustar.</a:t>
            </a:r>
          </a:p>
          <a:p>
            <a:endParaRPr lang="en-US" dirty="0" smtClean="0"/>
          </a:p>
          <a:p>
            <a:r>
              <a:rPr lang="en-US" dirty="0" smtClean="0"/>
              <a:t>1ps = Me  =</a:t>
            </a:r>
            <a:r>
              <a:rPr lang="en-US" dirty="0" smtClean="0">
                <a:solidFill>
                  <a:srgbClr val="FFFF00"/>
                </a:solidFill>
              </a:rPr>
              <a:t> I	</a:t>
            </a:r>
            <a:r>
              <a:rPr lang="en-US" dirty="0" smtClean="0"/>
              <a:t>	1pl = </a:t>
            </a:r>
            <a:r>
              <a:rPr lang="en-US" dirty="0" err="1" smtClean="0"/>
              <a:t>nos</a:t>
            </a:r>
            <a:r>
              <a:rPr lang="en-US" dirty="0" smtClean="0"/>
              <a:t> = </a:t>
            </a:r>
            <a:r>
              <a:rPr lang="en-US" dirty="0" smtClean="0">
                <a:solidFill>
                  <a:srgbClr val="FFFF00"/>
                </a:solidFill>
              </a:rPr>
              <a:t>we</a:t>
            </a:r>
          </a:p>
          <a:p>
            <a:endParaRPr lang="en-US" dirty="0" smtClean="0"/>
          </a:p>
          <a:p>
            <a:r>
              <a:rPr lang="en-US" dirty="0" smtClean="0"/>
              <a:t>2ps = Te = </a:t>
            </a:r>
            <a:r>
              <a:rPr lang="en-US" dirty="0" smtClean="0">
                <a:solidFill>
                  <a:srgbClr val="FFFF00"/>
                </a:solidFill>
              </a:rPr>
              <a:t>You</a:t>
            </a:r>
            <a:r>
              <a:rPr lang="en-US" dirty="0" smtClean="0"/>
              <a:t>	 	2pl = </a:t>
            </a:r>
            <a:r>
              <a:rPr lang="en-US" dirty="0" err="1" smtClean="0"/>
              <a:t>os</a:t>
            </a:r>
            <a:r>
              <a:rPr lang="en-US" dirty="0" smtClean="0"/>
              <a:t>	= </a:t>
            </a:r>
            <a:r>
              <a:rPr lang="en-US" dirty="0" smtClean="0">
                <a:solidFill>
                  <a:srgbClr val="FFFF00"/>
                </a:solidFill>
              </a:rPr>
              <a:t>you all	</a:t>
            </a:r>
            <a:r>
              <a:rPr lang="en-US" dirty="0" smtClean="0"/>
              <a:t>	</a:t>
            </a:r>
            <a:r>
              <a:rPr lang="en-US" dirty="0" err="1" smtClean="0"/>
              <a:t>Gusta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					</a:t>
            </a:r>
            <a:r>
              <a:rPr lang="en-US" dirty="0" err="1" smtClean="0"/>
              <a:t>Gustan</a:t>
            </a:r>
            <a:endParaRPr lang="en-US" dirty="0" smtClean="0"/>
          </a:p>
          <a:p>
            <a:r>
              <a:rPr lang="en-US" dirty="0" smtClean="0"/>
              <a:t>3ps =  Le = </a:t>
            </a:r>
            <a:r>
              <a:rPr lang="en-US" dirty="0" smtClean="0">
                <a:solidFill>
                  <a:srgbClr val="FFFF00"/>
                </a:solidFill>
              </a:rPr>
              <a:t>He / She</a:t>
            </a:r>
            <a:r>
              <a:rPr lang="en-US" dirty="0" smtClean="0"/>
              <a:t>	3pl = les = </a:t>
            </a:r>
            <a:r>
              <a:rPr lang="en-US" dirty="0" smtClean="0">
                <a:solidFill>
                  <a:srgbClr val="FFFF00"/>
                </a:solidFill>
              </a:rPr>
              <a:t>They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s-ES_tradnl" dirty="0" smtClean="0"/>
              <a:t>Frases útiles</a:t>
            </a:r>
            <a:r>
              <a:rPr lang="en-US" dirty="0" smtClean="0"/>
              <a:t>!      </a:t>
            </a:r>
          </a:p>
          <a:p>
            <a:endParaRPr lang="en-US" dirty="0" smtClean="0"/>
          </a:p>
          <a:p>
            <a:r>
              <a:rPr lang="en-US" dirty="0" smtClean="0"/>
              <a:t>1. He likes to run: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2. They like to dance:</a:t>
            </a:r>
          </a:p>
          <a:p>
            <a:endParaRPr lang="en-US" dirty="0" smtClean="0"/>
          </a:p>
          <a:p>
            <a:r>
              <a:rPr lang="en-US" dirty="0" smtClean="0"/>
              <a:t>3. </a:t>
            </a:r>
            <a:r>
              <a:rPr lang="en-US" dirty="0" smtClean="0"/>
              <a:t>She likes to listen to music</a:t>
            </a:r>
            <a:r>
              <a:rPr lang="en-US" dirty="0" smtClean="0"/>
              <a:t>: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4. Do you like to ski</a:t>
            </a:r>
            <a:r>
              <a:rPr lang="es-ES_tradnl" dirty="0" smtClean="0"/>
              <a:t>: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5</a:t>
            </a:r>
            <a:r>
              <a:rPr lang="en-US" dirty="0" smtClean="0"/>
              <a:t>. We like to swim:</a:t>
            </a:r>
            <a:endParaRPr lang="en-US" dirty="0" smtClean="0"/>
          </a:p>
          <a:p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181600" y="2133600"/>
            <a:ext cx="762000" cy="533400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5105400" y="2895600"/>
            <a:ext cx="838200" cy="303212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7467600" y="5791200"/>
            <a:ext cx="6096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ack or Previous 6">
            <a:hlinkClick r:id="" action="ppaction://hlinkshowjump?jump=previousslide" highlightClick="1"/>
          </p:cNvPr>
          <p:cNvSpPr/>
          <p:nvPr/>
        </p:nvSpPr>
        <p:spPr>
          <a:xfrm>
            <a:off x="6781800" y="5791200"/>
            <a:ext cx="6096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495800" y="3810000"/>
            <a:ext cx="2438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hlinkMouseOver r:id="" action="ppaction://noaction">
                  <a:snd r:embed="rId4" name="A el le gusta correr"/>
                </a:hlinkMouseOver>
              </a:rPr>
              <a:t>A él le gusta correr</a:t>
            </a:r>
            <a:endParaRPr lang="es-ES_tradnl" dirty="0"/>
          </a:p>
        </p:txBody>
      </p:sp>
      <p:sp>
        <p:nvSpPr>
          <p:cNvPr id="11" name="Oval 10"/>
          <p:cNvSpPr/>
          <p:nvPr/>
        </p:nvSpPr>
        <p:spPr>
          <a:xfrm>
            <a:off x="3048000" y="3733800"/>
            <a:ext cx="8382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124200" y="3810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419600" y="4343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hlinkMouseOver r:id="" action="ppaction://noaction">
                  <a:snd r:embed="rId5" name="a ellos les gusta bailar"/>
                </a:hlinkMouseOver>
              </a:rPr>
              <a:t>A ellos les gusta bailar</a:t>
            </a:r>
            <a:endParaRPr lang="es-ES_tradnl" dirty="0"/>
          </a:p>
        </p:txBody>
      </p:sp>
      <p:sp>
        <p:nvSpPr>
          <p:cNvPr id="14" name="TextBox 13"/>
          <p:cNvSpPr txBox="1"/>
          <p:nvPr/>
        </p:nvSpPr>
        <p:spPr>
          <a:xfrm>
            <a:off x="5334000" y="48768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hlinkMouseOver r:id="" action="ppaction://noaction">
                  <a:snd r:embed="rId6" name="a ella le gusta escuchar"/>
                </a:hlinkMouseOver>
              </a:rPr>
              <a:t>A ella le gusta escuchar música</a:t>
            </a:r>
            <a:endParaRPr lang="es-ES_tradnl" dirty="0"/>
          </a:p>
        </p:txBody>
      </p:sp>
      <p:sp>
        <p:nvSpPr>
          <p:cNvPr id="15" name="TextBox 14"/>
          <p:cNvSpPr txBox="1"/>
          <p:nvPr/>
        </p:nvSpPr>
        <p:spPr>
          <a:xfrm>
            <a:off x="4267200" y="5410200"/>
            <a:ext cx="2438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hlinkMouseOver r:id="" action="ppaction://noaction">
                  <a:snd r:embed="rId7" name="te gusta esquiar"/>
                </a:hlinkMouseOver>
              </a:rPr>
              <a:t>Te gusta esquiar</a:t>
            </a:r>
            <a:endParaRPr lang="es-ES_tradnl" dirty="0"/>
          </a:p>
        </p:txBody>
      </p:sp>
      <p:sp>
        <p:nvSpPr>
          <p:cNvPr id="16" name="TextBox 15"/>
          <p:cNvSpPr txBox="1"/>
          <p:nvPr/>
        </p:nvSpPr>
        <p:spPr>
          <a:xfrm>
            <a:off x="4114800" y="5943600"/>
            <a:ext cx="2438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hlinkMouseOver r:id="" action="ppaction://noaction">
                  <a:snd r:embed="rId8" name="Nos gusta nadar"/>
                </a:hlinkMouseOver>
              </a:rPr>
              <a:t>Nos gusta nadar</a:t>
            </a:r>
            <a:endParaRPr lang="es-ES_tradnl" dirty="0"/>
          </a:p>
        </p:txBody>
      </p:sp>
      <p:sp>
        <p:nvSpPr>
          <p:cNvPr id="17" name="Oval 16"/>
          <p:cNvSpPr/>
          <p:nvPr/>
        </p:nvSpPr>
        <p:spPr>
          <a:xfrm>
            <a:off x="3200400" y="4343400"/>
            <a:ext cx="8382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276600" y="4419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4114800" y="4800600"/>
            <a:ext cx="8382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191000" y="48768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3124200" y="5257800"/>
            <a:ext cx="8382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200400" y="5334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3048000" y="5867400"/>
            <a:ext cx="8382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3124200" y="5943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</a:t>
            </a:r>
            <a:endParaRPr lang="en-US" dirty="0"/>
          </a:p>
        </p:txBody>
      </p:sp>
      <p:pic>
        <p:nvPicPr>
          <p:cNvPr id="30" name="gustar 2">
            <a:hlinkClick r:id="" action="ppaction://media"/>
          </p:cNvPr>
          <p:cNvPicPr>
            <a:picLocks noRot="1" noChangeAspect="1"/>
          </p:cNvPicPr>
          <p:nvPr>
            <a:wavAudioFile r:embed="rId1" name="gustar 2"/>
          </p:nvPr>
        </p:nvPicPr>
        <p:blipFill>
          <a:blip r:embed="rId9" cstate="print"/>
          <a:stretch>
            <a:fillRect/>
          </a:stretch>
        </p:blipFill>
        <p:spPr>
          <a:xfrm>
            <a:off x="7772400" y="1676400"/>
            <a:ext cx="304800" cy="304800"/>
          </a:xfrm>
          <a:prstGeom prst="rect">
            <a:avLst/>
          </a:prstGeom>
        </p:spPr>
      </p:pic>
      <p:pic>
        <p:nvPicPr>
          <p:cNvPr id="31" name="remember">
            <a:hlinkClick r:id="" action="ppaction://media"/>
          </p:cNvPr>
          <p:cNvPicPr>
            <a:picLocks noRot="1" noChangeAspect="1"/>
          </p:cNvPicPr>
          <p:nvPr>
            <a:wavAudioFile r:embed="rId2" name="remember"/>
          </p:nvPr>
        </p:nvPicPr>
        <p:blipFill>
          <a:blip r:embed="rId10" cstate="print"/>
          <a:stretch>
            <a:fillRect/>
          </a:stretch>
        </p:blipFill>
        <p:spPr>
          <a:xfrm>
            <a:off x="2819400" y="3429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12160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6061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audio>
              <p:cMediaNode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</p:childTnLst>
        </p:cTn>
      </p:par>
    </p:tnLst>
    <p:bldLst>
      <p:bldP spid="8" grpId="0"/>
      <p:bldP spid="13" grpId="0"/>
      <p:bldP spid="14" grpId="0"/>
      <p:bldP spid="15" grpId="0"/>
      <p:bldP spid="1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812</TotalTime>
  <Words>209</Words>
  <Application>Microsoft Office PowerPoint</Application>
  <PresentationFormat>On-screen Show (4:3)</PresentationFormat>
  <Paragraphs>70</Paragraphs>
  <Slides>5</Slides>
  <Notes>0</Notes>
  <HiddenSlides>0</HiddenSlides>
  <MMClips>18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Foundry</vt:lpstr>
      <vt:lpstr>Spanish 1 Tutorial</vt:lpstr>
      <vt:lpstr>Introduction to AR-ER-IR verbs</vt:lpstr>
      <vt:lpstr>Ejemplos de Vocabulario</vt:lpstr>
      <vt:lpstr>Actividad 1</vt:lpstr>
      <vt:lpstr>Expression with the verb Gustar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Spanish 1 Tutorial</dc:title>
  <dc:creator>Owner</dc:creator>
  <cp:lastModifiedBy>Owner</cp:lastModifiedBy>
  <cp:revision>86</cp:revision>
  <dcterms:created xsi:type="dcterms:W3CDTF">2010-10-25T12:36:35Z</dcterms:created>
  <dcterms:modified xsi:type="dcterms:W3CDTF">2010-11-02T18:23:41Z</dcterms:modified>
</cp:coreProperties>
</file>