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activeX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1" autoAdjust="0"/>
    <p:restoredTop sz="94660"/>
  </p:normalViewPr>
  <p:slideViewPr>
    <p:cSldViewPr>
      <p:cViewPr varScale="1">
        <p:scale>
          <a:sx n="69" d="100"/>
          <a:sy n="69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304EEDC-F6C4-4C97-8D1A-DCC6ABAC6C2B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78BCD8E-B133-4CBC-9124-D1F0C50CB6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04EEDC-F6C4-4C97-8D1A-DCC6ABAC6C2B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8BCD8E-B133-4CBC-9124-D1F0C50CB6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04EEDC-F6C4-4C97-8D1A-DCC6ABAC6C2B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8BCD8E-B133-4CBC-9124-D1F0C50CB6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04EEDC-F6C4-4C97-8D1A-DCC6ABAC6C2B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8BCD8E-B133-4CBC-9124-D1F0C50CB6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304EEDC-F6C4-4C97-8D1A-DCC6ABAC6C2B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78BCD8E-B133-4CBC-9124-D1F0C50CB6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04EEDC-F6C4-4C97-8D1A-DCC6ABAC6C2B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78BCD8E-B133-4CBC-9124-D1F0C50CB6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04EEDC-F6C4-4C97-8D1A-DCC6ABAC6C2B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78BCD8E-B133-4CBC-9124-D1F0C50CB6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04EEDC-F6C4-4C97-8D1A-DCC6ABAC6C2B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8BCD8E-B133-4CBC-9124-D1F0C50CB6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04EEDC-F6C4-4C97-8D1A-DCC6ABAC6C2B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8BCD8E-B133-4CBC-9124-D1F0C50CB6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304EEDC-F6C4-4C97-8D1A-DCC6ABAC6C2B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78BCD8E-B133-4CBC-9124-D1F0C50CB6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304EEDC-F6C4-4C97-8D1A-DCC6ABAC6C2B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78BCD8E-B133-4CBC-9124-D1F0C50CB6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F304EEDC-F6C4-4C97-8D1A-DCC6ABAC6C2B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78BCD8E-B133-4CBC-9124-D1F0C50CB6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hyperlink" Target="http://www.4shared.com/video/b9MJ3U_N/l1ch1agram1.html" TargetMode="Externa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3" Type="http://schemas.openxmlformats.org/officeDocument/2006/relationships/audio" Target="file:///C:\Users\Owner.Dennis-PC\Downloads\correre.mp3" TargetMode="Externa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" Type="http://schemas.openxmlformats.org/officeDocument/2006/relationships/audio" Target="file:///C:\Users\Owner.Dennis-PC\Downloads\nadar.mp3" TargetMode="External"/><Relationship Id="rId16" Type="http://schemas.openxmlformats.org/officeDocument/2006/relationships/image" Target="../media/image10.png"/><Relationship Id="rId1" Type="http://schemas.openxmlformats.org/officeDocument/2006/relationships/audio" Target="file:///C:\Users\Owner.Dennis-PC\Downloads\bailar.mp3" TargetMode="External"/><Relationship Id="rId6" Type="http://schemas.openxmlformats.org/officeDocument/2006/relationships/audio" Target="file:///C:\Users\Owner.Dennis-PC\Downloads\esquiar.mp3" TargetMode="External"/><Relationship Id="rId11" Type="http://schemas.openxmlformats.org/officeDocument/2006/relationships/image" Target="../media/image5.png"/><Relationship Id="rId5" Type="http://schemas.openxmlformats.org/officeDocument/2006/relationships/audio" Target="file:///C:\Users\Owner.Dennis-PC\Downloads\escribir%20cuentos.mp3" TargetMode="External"/><Relationship Id="rId15" Type="http://schemas.openxmlformats.org/officeDocument/2006/relationships/image" Target="../media/image9.png"/><Relationship Id="rId10" Type="http://schemas.openxmlformats.org/officeDocument/2006/relationships/image" Target="../media/image4.png"/><Relationship Id="rId19" Type="http://schemas.openxmlformats.org/officeDocument/2006/relationships/image" Target="../media/image13.png"/><Relationship Id="rId4" Type="http://schemas.openxmlformats.org/officeDocument/2006/relationships/audio" Target="file:///C:\Users\Owner.Dennis-PC\Downloads\escuchar%20muscia.mp3" TargetMode="External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audio" Target="file:///C:\Users\Owner.Dennis-PC\Downloads\dibujar.mp3" TargetMode="External"/><Relationship Id="rId21" Type="http://schemas.openxmlformats.org/officeDocument/2006/relationships/image" Target="../media/image26.png"/><Relationship Id="rId7" Type="http://schemas.openxmlformats.org/officeDocument/2006/relationships/audio" Target="file:///C:\Users\Owner.Dennis-PC\Downloads\cantar.mp3" TargetMode="External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audio" Target="file:///C:\Users\Owner.Dennis-PC\Downloads\montar%20en%20monopatin.mp3" TargetMode="External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1" Type="http://schemas.openxmlformats.org/officeDocument/2006/relationships/audio" Target="file:///C:\Users\Owner.Dennis-PC\Downloads\ver%20television.mp3" TargetMode="External"/><Relationship Id="rId6" Type="http://schemas.openxmlformats.org/officeDocument/2006/relationships/audio" Target="file:///C:\Users\Owner.Dennis-PC\Downloads\montar%20en%20bicicleta.mp3" TargetMode="External"/><Relationship Id="rId11" Type="http://schemas.openxmlformats.org/officeDocument/2006/relationships/image" Target="../media/image16.png"/><Relationship Id="rId5" Type="http://schemas.openxmlformats.org/officeDocument/2006/relationships/audio" Target="file:///C:\Users\Owner.Dennis-PC\Downloads\usar%20la%20computadora.mp3" TargetMode="External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4" Type="http://schemas.openxmlformats.org/officeDocument/2006/relationships/audio" Target="file:///C:\Users\Owner.Dennis-PC\Downloads\jugar%20video%20juegos.mp3" TargetMode="External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Spanish 1 Tutorial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Introduction to AR – ER – IR </a:t>
            </a:r>
          </a:p>
          <a:p>
            <a:r>
              <a:rPr lang="en-US" dirty="0" smtClean="0"/>
              <a:t>Verbs in the present!</a:t>
            </a:r>
            <a:endParaRPr lang="en-US" dirty="0"/>
          </a:p>
        </p:txBody>
      </p:sp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533400" y="5638800"/>
            <a:ext cx="838200" cy="762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on Infinitives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5"/>
              </a:rPr>
              <a:t>Link to video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905000" y="5867400"/>
            <a:ext cx="6096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1219200" y="5867400"/>
            <a:ext cx="6096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eginning 6">
            <a:hlinkClick r:id="" action="ppaction://hlinkshowjump?jump=firstslide" highlightClick="1"/>
          </p:cNvPr>
          <p:cNvSpPr/>
          <p:nvPr/>
        </p:nvSpPr>
        <p:spPr>
          <a:xfrm>
            <a:off x="533400" y="5867400"/>
            <a:ext cx="609600" cy="53340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ontrols>
      <p:control spid="1026" name="ShockwaveFlash1" r:id="rId2" imgW="3454401" imgH="2591162"/>
      <p:control spid="1027" name="ShockwaveFlash2" r:id="rId3" imgW="3048426" imgH="2285714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 to AR-ER-IR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Spanish the are only 3 branches of verbs.  Meaning that all verbs can be categorized to a specific format. </a:t>
            </a:r>
          </a:p>
          <a:p>
            <a:endParaRPr lang="en-US" dirty="0" smtClean="0"/>
          </a:p>
          <a:p>
            <a:r>
              <a:rPr lang="en-US" dirty="0" smtClean="0"/>
              <a:t>Exp: </a:t>
            </a:r>
            <a:r>
              <a:rPr lang="en-US" dirty="0" err="1" smtClean="0"/>
              <a:t>Nad</a:t>
            </a:r>
            <a:r>
              <a:rPr lang="en-US" dirty="0" err="1" smtClean="0">
                <a:solidFill>
                  <a:srgbClr val="FF0000"/>
                </a:solidFill>
              </a:rPr>
              <a:t>ar</a:t>
            </a:r>
            <a:r>
              <a:rPr lang="en-US" dirty="0" smtClean="0"/>
              <a:t> = is an </a:t>
            </a:r>
            <a:r>
              <a:rPr lang="en-US" dirty="0" err="1" smtClean="0"/>
              <a:t>Ar</a:t>
            </a:r>
            <a:r>
              <a:rPr lang="en-US" dirty="0" smtClean="0"/>
              <a:t> verb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Com</a:t>
            </a:r>
            <a:r>
              <a:rPr lang="en-US" dirty="0" smtClean="0">
                <a:solidFill>
                  <a:srgbClr val="FF0000"/>
                </a:solidFill>
              </a:rPr>
              <a:t>er</a:t>
            </a:r>
            <a:r>
              <a:rPr lang="en-US" dirty="0" smtClean="0"/>
              <a:t> =  is an </a:t>
            </a:r>
            <a:r>
              <a:rPr lang="en-US" dirty="0" err="1" smtClean="0"/>
              <a:t>Er</a:t>
            </a:r>
            <a:r>
              <a:rPr lang="en-US" dirty="0" smtClean="0"/>
              <a:t> verb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Escrib</a:t>
            </a:r>
            <a:r>
              <a:rPr lang="en-US" dirty="0" err="1" smtClean="0">
                <a:solidFill>
                  <a:srgbClr val="FF0000"/>
                </a:solidFill>
              </a:rPr>
              <a:t>ir</a:t>
            </a:r>
            <a:r>
              <a:rPr lang="en-US" dirty="0" smtClean="0"/>
              <a:t> = is an </a:t>
            </a:r>
            <a:r>
              <a:rPr lang="en-US" dirty="0" err="1" smtClean="0"/>
              <a:t>Ir</a:t>
            </a:r>
            <a:r>
              <a:rPr lang="en-US" dirty="0" smtClean="0"/>
              <a:t> verb</a:t>
            </a:r>
          </a:p>
        </p:txBody>
      </p:sp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7467600" y="5791200"/>
            <a:ext cx="6096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6781800" y="5791200"/>
            <a:ext cx="6096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do you need to know the branch of the verb?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Spanish if you know the format of the verb, then you are able to conjugate the verb. In other words, you are able to  change the endings</a:t>
            </a:r>
          </a:p>
          <a:p>
            <a:endParaRPr lang="en-US" dirty="0" smtClean="0"/>
          </a:p>
          <a:p>
            <a:r>
              <a:rPr lang="en-US" dirty="0" smtClean="0"/>
              <a:t>Exp: </a:t>
            </a:r>
            <a:r>
              <a:rPr lang="en-US" dirty="0" err="1" smtClean="0"/>
              <a:t>Nad</a:t>
            </a:r>
            <a:r>
              <a:rPr lang="en-US" dirty="0" err="1" smtClean="0">
                <a:solidFill>
                  <a:srgbClr val="FF0000"/>
                </a:solidFill>
              </a:rPr>
              <a:t>ar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= can be changed to </a:t>
            </a:r>
            <a:r>
              <a:rPr lang="en-US" dirty="0" err="1" smtClean="0"/>
              <a:t>Nad</a:t>
            </a:r>
            <a:r>
              <a:rPr lang="en-US" dirty="0" err="1" smtClean="0">
                <a:solidFill>
                  <a:srgbClr val="FF0000"/>
                </a:solidFill>
              </a:rPr>
              <a:t>o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Com</a:t>
            </a:r>
            <a:r>
              <a:rPr lang="en-US" dirty="0" smtClean="0">
                <a:solidFill>
                  <a:srgbClr val="FF0000"/>
                </a:solidFill>
              </a:rPr>
              <a:t>er</a:t>
            </a:r>
            <a:r>
              <a:rPr lang="en-US" dirty="0" smtClean="0"/>
              <a:t> = can be changed to Com</a:t>
            </a:r>
            <a:r>
              <a:rPr lang="en-US" dirty="0" smtClean="0">
                <a:solidFill>
                  <a:srgbClr val="FF0000"/>
                </a:solidFill>
              </a:rPr>
              <a:t>es</a:t>
            </a:r>
          </a:p>
          <a:p>
            <a:r>
              <a:rPr lang="en-US" dirty="0" err="1" smtClean="0"/>
              <a:t>Escrib</a:t>
            </a:r>
            <a:r>
              <a:rPr lang="en-US" dirty="0" err="1" smtClean="0">
                <a:solidFill>
                  <a:srgbClr val="FF0000"/>
                </a:solidFill>
              </a:rPr>
              <a:t>ir</a:t>
            </a:r>
            <a:r>
              <a:rPr lang="en-US" dirty="0" smtClean="0"/>
              <a:t> = can be changed to </a:t>
            </a:r>
            <a:r>
              <a:rPr lang="en-US" dirty="0" err="1" smtClean="0"/>
              <a:t>Escribim</a:t>
            </a:r>
            <a:r>
              <a:rPr lang="en-US" dirty="0" err="1" smtClean="0">
                <a:solidFill>
                  <a:srgbClr val="FF0000"/>
                </a:solidFill>
              </a:rPr>
              <a:t>os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7467600" y="5791200"/>
            <a:ext cx="6096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6781800" y="5791200"/>
            <a:ext cx="6096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Action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 </a:t>
            </a:r>
            <a:r>
              <a:rPr lang="es-ES_tradnl" dirty="0" smtClean="0"/>
              <a:t>Que te gusta hacer </a:t>
            </a:r>
            <a:r>
              <a:rPr lang="en-US" dirty="0" smtClean="0"/>
              <a:t>= what do you like to do</a:t>
            </a:r>
          </a:p>
          <a:p>
            <a:endParaRPr lang="en-US" dirty="0" smtClean="0"/>
          </a:p>
          <a:p>
            <a:r>
              <a:rPr lang="es-ES_tradnl" dirty="0" smtClean="0"/>
              <a:t>Bailar </a:t>
            </a:r>
            <a:r>
              <a:rPr lang="en-US" dirty="0" smtClean="0"/>
              <a:t>= to dance</a:t>
            </a:r>
          </a:p>
          <a:p>
            <a:endParaRPr lang="en-US" dirty="0" smtClean="0"/>
          </a:p>
          <a:p>
            <a:r>
              <a:rPr lang="es-ES_tradnl" dirty="0" smtClean="0"/>
              <a:t>Nadar</a:t>
            </a:r>
            <a:r>
              <a:rPr lang="en-US" dirty="0" smtClean="0"/>
              <a:t> = to swim</a:t>
            </a:r>
          </a:p>
          <a:p>
            <a:endParaRPr lang="es-ES_tradnl" dirty="0" smtClean="0"/>
          </a:p>
          <a:p>
            <a:r>
              <a:rPr lang="es-ES_tradnl" dirty="0" smtClean="0"/>
              <a:t>Escuchar música </a:t>
            </a:r>
            <a:r>
              <a:rPr lang="en-US" dirty="0" smtClean="0"/>
              <a:t>= to listen to music</a:t>
            </a:r>
          </a:p>
          <a:p>
            <a:endParaRPr lang="en-US" dirty="0" smtClean="0"/>
          </a:p>
          <a:p>
            <a:r>
              <a:rPr lang="es-ES_tradnl" dirty="0" smtClean="0"/>
              <a:t>Correr </a:t>
            </a:r>
            <a:r>
              <a:rPr lang="en-US" dirty="0" smtClean="0"/>
              <a:t>= to run</a:t>
            </a:r>
          </a:p>
          <a:p>
            <a:endParaRPr lang="en-US" dirty="0" smtClean="0"/>
          </a:p>
          <a:p>
            <a:r>
              <a:rPr lang="es-ES_tradnl" dirty="0" smtClean="0"/>
              <a:t>Esquiar </a:t>
            </a:r>
            <a:r>
              <a:rPr lang="en-US" dirty="0" smtClean="0"/>
              <a:t>= to </a:t>
            </a:r>
            <a:r>
              <a:rPr lang="en-US" dirty="0" smtClean="0"/>
              <a:t>ski, </a:t>
            </a:r>
            <a:r>
              <a:rPr lang="en-US" dirty="0" smtClean="0"/>
              <a:t>depending the region in the world. </a:t>
            </a:r>
          </a:p>
          <a:p>
            <a:endParaRPr lang="en-US" dirty="0" smtClean="0"/>
          </a:p>
          <a:p>
            <a:r>
              <a:rPr lang="es-ES_tradnl" dirty="0" smtClean="0"/>
              <a:t>Escribir Cuentos </a:t>
            </a:r>
            <a:r>
              <a:rPr lang="en-US" dirty="0" smtClean="0"/>
              <a:t>= to write comics</a:t>
            </a:r>
            <a:endParaRPr lang="en-US" dirty="0"/>
          </a:p>
        </p:txBody>
      </p:sp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7467600" y="5791200"/>
            <a:ext cx="6096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6781800" y="5791200"/>
            <a:ext cx="6096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the vocabulary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8" cstate="print"/>
          <a:srcRect l="16667" t="18380" r="16667" b="44860"/>
          <a:stretch>
            <a:fillRect/>
          </a:stretch>
        </p:blipFill>
        <p:spPr bwMode="auto">
          <a:xfrm>
            <a:off x="1219200" y="16764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9" cstate="print"/>
          <a:srcRect l="39344" t="17978" r="8197" b="23595"/>
          <a:stretch>
            <a:fillRect/>
          </a:stretch>
        </p:blipFill>
        <p:spPr bwMode="auto">
          <a:xfrm>
            <a:off x="3276600" y="1676400"/>
            <a:ext cx="105507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0" cstate="print"/>
          <a:srcRect l="10458" t="18824" r="11111" b="5882"/>
          <a:stretch>
            <a:fillRect/>
          </a:stretch>
        </p:blipFill>
        <p:spPr bwMode="auto">
          <a:xfrm>
            <a:off x="838200" y="3962400"/>
            <a:ext cx="1143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1" cstate="print"/>
          <a:srcRect l="29167" t="23392"/>
          <a:stretch>
            <a:fillRect/>
          </a:stretch>
        </p:blipFill>
        <p:spPr bwMode="auto">
          <a:xfrm>
            <a:off x="5257800" y="1676400"/>
            <a:ext cx="12954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2" cstate="print"/>
          <a:srcRect l="11940" t="45485" r="10448" b="6354"/>
          <a:stretch>
            <a:fillRect/>
          </a:stretch>
        </p:blipFill>
        <p:spPr bwMode="auto">
          <a:xfrm>
            <a:off x="3200400" y="3810000"/>
            <a:ext cx="990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3" cstate="print"/>
          <a:srcRect l="56964" t="51724" r="4165"/>
          <a:stretch>
            <a:fillRect/>
          </a:stretch>
        </p:blipFill>
        <p:spPr bwMode="auto">
          <a:xfrm>
            <a:off x="5410200" y="39624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baila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 cstate="print"/>
          <a:stretch>
            <a:fillRect/>
          </a:stretch>
        </p:blipFill>
        <p:spPr>
          <a:xfrm>
            <a:off x="1524000" y="3048000"/>
            <a:ext cx="304800" cy="304800"/>
          </a:xfrm>
          <a:prstGeom prst="rect">
            <a:avLst/>
          </a:prstGeom>
        </p:spPr>
      </p:pic>
      <p:pic>
        <p:nvPicPr>
          <p:cNvPr id="11" name="nadar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5" cstate="print"/>
          <a:stretch>
            <a:fillRect/>
          </a:stretch>
        </p:blipFill>
        <p:spPr>
          <a:xfrm>
            <a:off x="3657600" y="3048000"/>
            <a:ext cx="304800" cy="304800"/>
          </a:xfrm>
          <a:prstGeom prst="rect">
            <a:avLst/>
          </a:prstGeom>
        </p:spPr>
      </p:pic>
      <p:pic>
        <p:nvPicPr>
          <p:cNvPr id="12" name="correre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6" cstate="print"/>
          <a:stretch>
            <a:fillRect/>
          </a:stretch>
        </p:blipFill>
        <p:spPr>
          <a:xfrm>
            <a:off x="5791200" y="3124200"/>
            <a:ext cx="304800" cy="304800"/>
          </a:xfrm>
          <a:prstGeom prst="rect">
            <a:avLst/>
          </a:prstGeom>
        </p:spPr>
      </p:pic>
      <p:pic>
        <p:nvPicPr>
          <p:cNvPr id="13" name="escuchar muscia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7" cstate="print"/>
          <a:stretch>
            <a:fillRect/>
          </a:stretch>
        </p:blipFill>
        <p:spPr>
          <a:xfrm>
            <a:off x="1219200" y="5334000"/>
            <a:ext cx="304800" cy="304800"/>
          </a:xfrm>
          <a:prstGeom prst="rect">
            <a:avLst/>
          </a:prstGeom>
        </p:spPr>
      </p:pic>
      <p:pic>
        <p:nvPicPr>
          <p:cNvPr id="14" name="escribir cuentos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8" cstate="print"/>
          <a:stretch>
            <a:fillRect/>
          </a:stretch>
        </p:blipFill>
        <p:spPr>
          <a:xfrm>
            <a:off x="3505200" y="5410200"/>
            <a:ext cx="304800" cy="304800"/>
          </a:xfrm>
          <a:prstGeom prst="rect">
            <a:avLst/>
          </a:prstGeom>
        </p:spPr>
      </p:pic>
      <p:pic>
        <p:nvPicPr>
          <p:cNvPr id="15" name="esquiar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9" cstate="print"/>
          <a:stretch>
            <a:fillRect/>
          </a:stretch>
        </p:blipFill>
        <p:spPr>
          <a:xfrm>
            <a:off x="5715000" y="5334000"/>
            <a:ext cx="304800" cy="304800"/>
          </a:xfrm>
          <a:prstGeom prst="rect">
            <a:avLst/>
          </a:prstGeom>
        </p:spPr>
      </p:pic>
      <p:sp>
        <p:nvSpPr>
          <p:cNvPr id="16" name="Action Button: Forward or Next 15">
            <a:hlinkClick r:id="" action="ppaction://hlinkshowjump?jump=nextslide" highlightClick="1"/>
          </p:cNvPr>
          <p:cNvSpPr/>
          <p:nvPr/>
        </p:nvSpPr>
        <p:spPr>
          <a:xfrm>
            <a:off x="7467600" y="5791200"/>
            <a:ext cx="6096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ction Button: Back or Previous 16">
            <a:hlinkClick r:id="" action="ppaction://hlinkshowjump?jump=previousslide" highlightClick="1"/>
          </p:cNvPr>
          <p:cNvSpPr/>
          <p:nvPr/>
        </p:nvSpPr>
        <p:spPr>
          <a:xfrm>
            <a:off x="6781800" y="5791200"/>
            <a:ext cx="6096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6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09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56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80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1254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Example of Action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_tradnl" dirty="0" smtClean="0"/>
              <a:t>Montar monopatín </a:t>
            </a:r>
            <a:r>
              <a:rPr lang="en-US" dirty="0" smtClean="0"/>
              <a:t>= to skate board</a:t>
            </a:r>
          </a:p>
          <a:p>
            <a:endParaRPr lang="en-US" dirty="0" smtClean="0"/>
          </a:p>
          <a:p>
            <a:r>
              <a:rPr lang="es-ES_tradnl" dirty="0" smtClean="0"/>
              <a:t>Ver la tele</a:t>
            </a:r>
            <a:r>
              <a:rPr lang="en-US" dirty="0" smtClean="0"/>
              <a:t> = to watch TV</a:t>
            </a:r>
          </a:p>
          <a:p>
            <a:endParaRPr lang="en-US" dirty="0" smtClean="0"/>
          </a:p>
          <a:p>
            <a:r>
              <a:rPr lang="es-ES_tradnl" dirty="0" smtClean="0"/>
              <a:t>Dibujar </a:t>
            </a:r>
            <a:r>
              <a:rPr lang="en-US" dirty="0" smtClean="0"/>
              <a:t>= to draw</a:t>
            </a:r>
          </a:p>
          <a:p>
            <a:endParaRPr lang="en-US" dirty="0" smtClean="0"/>
          </a:p>
          <a:p>
            <a:r>
              <a:rPr lang="es-ES_tradnl" dirty="0" smtClean="0"/>
              <a:t>Cantar </a:t>
            </a:r>
            <a:r>
              <a:rPr lang="en-US" dirty="0" smtClean="0"/>
              <a:t>= to sing</a:t>
            </a:r>
          </a:p>
          <a:p>
            <a:endParaRPr lang="en-US" dirty="0" smtClean="0"/>
          </a:p>
          <a:p>
            <a:r>
              <a:rPr lang="es-ES_tradnl" dirty="0" smtClean="0"/>
              <a:t>Montar en Bicicleta </a:t>
            </a:r>
            <a:r>
              <a:rPr lang="en-US" dirty="0" smtClean="0"/>
              <a:t>= to ride a bicycle</a:t>
            </a:r>
          </a:p>
          <a:p>
            <a:endParaRPr lang="en-US" dirty="0" smtClean="0"/>
          </a:p>
          <a:p>
            <a:r>
              <a:rPr lang="es-ES_tradnl" dirty="0" smtClean="0"/>
              <a:t>Usar la computadora </a:t>
            </a:r>
            <a:r>
              <a:rPr lang="en-US" dirty="0" smtClean="0"/>
              <a:t>= to use the computer</a:t>
            </a:r>
          </a:p>
          <a:p>
            <a:endParaRPr lang="en-US" dirty="0" smtClean="0"/>
          </a:p>
          <a:p>
            <a:r>
              <a:rPr lang="es-ES_tradnl" dirty="0" smtClean="0"/>
              <a:t>Jugar videojuegos </a:t>
            </a:r>
            <a:r>
              <a:rPr lang="en-US" dirty="0" smtClean="0"/>
              <a:t>= to play video games</a:t>
            </a:r>
            <a:endParaRPr lang="en-US" dirty="0"/>
          </a:p>
        </p:txBody>
      </p:sp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371600" y="609600"/>
            <a:ext cx="6096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685800" y="609600"/>
            <a:ext cx="6096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the vocabulary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9" cstate="print"/>
          <a:srcRect l="11290" t="13688" r="11290" b="50971"/>
          <a:stretch>
            <a:fillRect/>
          </a:stretch>
        </p:blipFill>
        <p:spPr bwMode="auto">
          <a:xfrm>
            <a:off x="2743200" y="1981200"/>
            <a:ext cx="1295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0" cstate="print"/>
          <a:srcRect l="42328" t="19608" r="6879" b="41176"/>
          <a:stretch>
            <a:fillRect/>
          </a:stretch>
        </p:blipFill>
        <p:spPr bwMode="auto">
          <a:xfrm>
            <a:off x="762000" y="2057400"/>
            <a:ext cx="12192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1" cstate="print"/>
          <a:srcRect l="56305" t="22857" r="3812" b="8571"/>
          <a:stretch>
            <a:fillRect/>
          </a:stretch>
        </p:blipFill>
        <p:spPr bwMode="auto">
          <a:xfrm>
            <a:off x="5105400" y="1994647"/>
            <a:ext cx="1600200" cy="1129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05600" y="3962400"/>
            <a:ext cx="126682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3" cstate="print"/>
          <a:srcRect l="32320" t="21257" r="14641" b="11677"/>
          <a:stretch>
            <a:fillRect/>
          </a:stretch>
        </p:blipFill>
        <p:spPr bwMode="auto">
          <a:xfrm>
            <a:off x="4648200" y="3962400"/>
            <a:ext cx="914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14" cstate="print"/>
          <a:srcRect l="60256" t="38177" r="3846" b="6650"/>
          <a:stretch>
            <a:fillRect/>
          </a:stretch>
        </p:blipFill>
        <p:spPr bwMode="auto">
          <a:xfrm>
            <a:off x="2971800" y="39624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5" cstate="print"/>
          <a:srcRect l="9091" t="58608" r="13636" b="3297"/>
          <a:stretch>
            <a:fillRect/>
          </a:stretch>
        </p:blipFill>
        <p:spPr bwMode="auto">
          <a:xfrm>
            <a:off x="533400" y="3962400"/>
            <a:ext cx="169398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ver televisio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6" cstate="print"/>
          <a:stretch>
            <a:fillRect/>
          </a:stretch>
        </p:blipFill>
        <p:spPr>
          <a:xfrm>
            <a:off x="1143000" y="3276600"/>
            <a:ext cx="304800" cy="304800"/>
          </a:xfrm>
          <a:prstGeom prst="rect">
            <a:avLst/>
          </a:prstGeom>
        </p:spPr>
      </p:pic>
      <p:pic>
        <p:nvPicPr>
          <p:cNvPr id="11" name="montar en monopatin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7" cstate="print"/>
          <a:stretch>
            <a:fillRect/>
          </a:stretch>
        </p:blipFill>
        <p:spPr>
          <a:xfrm>
            <a:off x="3276600" y="3276600"/>
            <a:ext cx="304800" cy="304800"/>
          </a:xfrm>
          <a:prstGeom prst="rect">
            <a:avLst/>
          </a:prstGeom>
        </p:spPr>
      </p:pic>
      <p:pic>
        <p:nvPicPr>
          <p:cNvPr id="12" name="dibujar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8" cstate="print"/>
          <a:stretch>
            <a:fillRect/>
          </a:stretch>
        </p:blipFill>
        <p:spPr>
          <a:xfrm>
            <a:off x="5715000" y="3276600"/>
            <a:ext cx="304800" cy="304800"/>
          </a:xfrm>
          <a:prstGeom prst="rect">
            <a:avLst/>
          </a:prstGeom>
        </p:spPr>
      </p:pic>
      <p:pic>
        <p:nvPicPr>
          <p:cNvPr id="13" name="jugar video juegos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9" cstate="print"/>
          <a:stretch>
            <a:fillRect/>
          </a:stretch>
        </p:blipFill>
        <p:spPr>
          <a:xfrm>
            <a:off x="1295400" y="5562600"/>
            <a:ext cx="304800" cy="304800"/>
          </a:xfrm>
          <a:prstGeom prst="rect">
            <a:avLst/>
          </a:prstGeom>
        </p:spPr>
      </p:pic>
      <p:pic>
        <p:nvPicPr>
          <p:cNvPr id="14" name="usar la computadora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20" cstate="print"/>
          <a:stretch>
            <a:fillRect/>
          </a:stretch>
        </p:blipFill>
        <p:spPr>
          <a:xfrm>
            <a:off x="3276600" y="5410200"/>
            <a:ext cx="304800" cy="304800"/>
          </a:xfrm>
          <a:prstGeom prst="rect">
            <a:avLst/>
          </a:prstGeom>
        </p:spPr>
      </p:pic>
      <p:pic>
        <p:nvPicPr>
          <p:cNvPr id="15" name="montar en bicicleta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21" cstate="print"/>
          <a:stretch>
            <a:fillRect/>
          </a:stretch>
        </p:blipFill>
        <p:spPr>
          <a:xfrm>
            <a:off x="4876800" y="5334000"/>
            <a:ext cx="304800" cy="304800"/>
          </a:xfrm>
          <a:prstGeom prst="rect">
            <a:avLst/>
          </a:prstGeom>
        </p:spPr>
      </p:pic>
      <p:pic>
        <p:nvPicPr>
          <p:cNvPr id="16" name="cantar.mp3">
            <a:hlinkClick r:id="" action="ppaction://media"/>
          </p:cNvPr>
          <p:cNvPicPr>
            <a:picLocks noRot="1" noChangeAspect="1"/>
          </p:cNvPicPr>
          <p:nvPr>
            <a:audioFile r:link="rId7"/>
          </p:nvPr>
        </p:nvPicPr>
        <p:blipFill>
          <a:blip r:embed="rId20" cstate="print"/>
          <a:stretch>
            <a:fillRect/>
          </a:stretch>
        </p:blipFill>
        <p:spPr>
          <a:xfrm>
            <a:off x="7239000" y="5334000"/>
            <a:ext cx="304800" cy="304800"/>
          </a:xfrm>
          <a:prstGeom prst="rect">
            <a:avLst/>
          </a:prstGeom>
        </p:spPr>
      </p:pic>
      <p:sp>
        <p:nvSpPr>
          <p:cNvPr id="17" name="Action Button: Forward or Next 16">
            <a:hlinkClick r:id="" action="ppaction://hlinkshowjump?jump=nextslide" highlightClick="1"/>
          </p:cNvPr>
          <p:cNvSpPr/>
          <p:nvPr/>
        </p:nvSpPr>
        <p:spPr>
          <a:xfrm>
            <a:off x="7467600" y="5943600"/>
            <a:ext cx="6096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ction Button: Back or Previous 17">
            <a:hlinkClick r:id="" action="ppaction://hlinkshowjump?jump=previousslide" highlightClick="1"/>
          </p:cNvPr>
          <p:cNvSpPr/>
          <p:nvPr/>
        </p:nvSpPr>
        <p:spPr>
          <a:xfrm>
            <a:off x="6781800" y="5943600"/>
            <a:ext cx="6096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90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25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012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88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193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1098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Expression with the verb </a:t>
            </a:r>
            <a:r>
              <a:rPr lang="en-US" dirty="0" err="1" smtClean="0"/>
              <a:t>Gustar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ES_tradnl" dirty="0" smtClean="0"/>
              <a:t>Introducción al verbo  gustar.</a:t>
            </a:r>
          </a:p>
          <a:p>
            <a:endParaRPr lang="en-US" dirty="0" smtClean="0"/>
          </a:p>
          <a:p>
            <a:r>
              <a:rPr lang="en-US" dirty="0" smtClean="0"/>
              <a:t>1ps = Me  = </a:t>
            </a:r>
            <a:r>
              <a:rPr lang="en-US" dirty="0" smtClean="0">
                <a:solidFill>
                  <a:srgbClr val="FF0000"/>
                </a:solidFill>
              </a:rPr>
              <a:t>I</a:t>
            </a:r>
            <a:r>
              <a:rPr lang="en-US" dirty="0" smtClean="0"/>
              <a:t>		1pl = </a:t>
            </a:r>
            <a:r>
              <a:rPr lang="en-US" dirty="0" err="1" smtClean="0"/>
              <a:t>nos</a:t>
            </a:r>
            <a:r>
              <a:rPr lang="en-US" dirty="0" smtClean="0"/>
              <a:t> = </a:t>
            </a:r>
            <a:r>
              <a:rPr lang="en-US" dirty="0" smtClean="0">
                <a:solidFill>
                  <a:srgbClr val="FF0000"/>
                </a:solidFill>
              </a:rPr>
              <a:t>we</a:t>
            </a:r>
          </a:p>
          <a:p>
            <a:endParaRPr lang="en-US" dirty="0" smtClean="0"/>
          </a:p>
          <a:p>
            <a:r>
              <a:rPr lang="en-US" dirty="0" smtClean="0"/>
              <a:t>2ps = Te = </a:t>
            </a:r>
            <a:r>
              <a:rPr lang="en-US" dirty="0" smtClean="0">
                <a:solidFill>
                  <a:srgbClr val="FF0000"/>
                </a:solidFill>
              </a:rPr>
              <a:t>You</a:t>
            </a:r>
            <a:r>
              <a:rPr lang="en-US" dirty="0" smtClean="0"/>
              <a:t>	 	2pl = </a:t>
            </a:r>
            <a:r>
              <a:rPr lang="en-US" dirty="0" err="1" smtClean="0"/>
              <a:t>os</a:t>
            </a:r>
            <a:r>
              <a:rPr lang="en-US" dirty="0" smtClean="0"/>
              <a:t>	= </a:t>
            </a:r>
            <a:r>
              <a:rPr lang="en-US" dirty="0" smtClean="0">
                <a:solidFill>
                  <a:srgbClr val="FF0000"/>
                </a:solidFill>
              </a:rPr>
              <a:t>you all	</a:t>
            </a:r>
            <a:r>
              <a:rPr lang="en-US" dirty="0" smtClean="0"/>
              <a:t>	</a:t>
            </a:r>
            <a:r>
              <a:rPr lang="en-US" dirty="0" err="1" smtClean="0"/>
              <a:t>Gusta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				</a:t>
            </a:r>
            <a:r>
              <a:rPr lang="en-US" dirty="0" err="1" smtClean="0"/>
              <a:t>Gustan</a:t>
            </a:r>
            <a:endParaRPr lang="en-US" dirty="0" smtClean="0"/>
          </a:p>
          <a:p>
            <a:r>
              <a:rPr lang="en-US" dirty="0" smtClean="0"/>
              <a:t>3ps =  Le = </a:t>
            </a:r>
            <a:r>
              <a:rPr lang="en-US" dirty="0" smtClean="0">
                <a:solidFill>
                  <a:srgbClr val="FF0000"/>
                </a:solidFill>
              </a:rPr>
              <a:t>He / She</a:t>
            </a:r>
            <a:r>
              <a:rPr lang="en-US" dirty="0" smtClean="0"/>
              <a:t>	3pl = les = </a:t>
            </a:r>
            <a:r>
              <a:rPr lang="en-US" dirty="0" smtClean="0">
                <a:solidFill>
                  <a:srgbClr val="FF0000"/>
                </a:solidFill>
              </a:rPr>
              <a:t>They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s-ES_tradnl" dirty="0" smtClean="0"/>
              <a:t>Frases útiles</a:t>
            </a:r>
            <a:r>
              <a:rPr lang="en-US" dirty="0" smtClean="0"/>
              <a:t>!      </a:t>
            </a:r>
          </a:p>
          <a:p>
            <a:endParaRPr lang="en-US" dirty="0" smtClean="0"/>
          </a:p>
          <a:p>
            <a:r>
              <a:rPr lang="en-US" dirty="0" smtClean="0"/>
              <a:t>1.	</a:t>
            </a:r>
            <a:r>
              <a:rPr lang="es-ES_tradnl" dirty="0" smtClean="0"/>
              <a:t>Me gusta mucho</a:t>
            </a:r>
            <a:r>
              <a:rPr lang="en-US" dirty="0" smtClean="0"/>
              <a:t>: I like it  a lot</a:t>
            </a:r>
          </a:p>
          <a:p>
            <a:endParaRPr lang="en-US" dirty="0" smtClean="0"/>
          </a:p>
          <a:p>
            <a:r>
              <a:rPr lang="en-US" dirty="0" smtClean="0"/>
              <a:t>2.	</a:t>
            </a:r>
            <a:r>
              <a:rPr lang="es-ES_tradnl" dirty="0" smtClean="0"/>
              <a:t>A mí  también</a:t>
            </a:r>
            <a:r>
              <a:rPr lang="en-US" dirty="0" smtClean="0"/>
              <a:t>: I also like it</a:t>
            </a:r>
          </a:p>
          <a:p>
            <a:endParaRPr lang="en-US" dirty="0" smtClean="0"/>
          </a:p>
          <a:p>
            <a:r>
              <a:rPr lang="en-US" dirty="0" smtClean="0"/>
              <a:t>3.	</a:t>
            </a:r>
            <a:r>
              <a:rPr lang="es-ES_tradnl" dirty="0" smtClean="0"/>
              <a:t>Que te gusta hacer</a:t>
            </a:r>
            <a:r>
              <a:rPr lang="en-US" dirty="0" smtClean="0"/>
              <a:t>: What do you like to do</a:t>
            </a:r>
          </a:p>
          <a:p>
            <a:endParaRPr lang="en-US" dirty="0" smtClean="0"/>
          </a:p>
          <a:p>
            <a:r>
              <a:rPr lang="en-US" dirty="0" smtClean="0"/>
              <a:t>4.	</a:t>
            </a:r>
            <a:r>
              <a:rPr lang="es-ES_tradnl" dirty="0" smtClean="0"/>
              <a:t>Te gusta: </a:t>
            </a:r>
            <a:r>
              <a:rPr lang="en-US" dirty="0" smtClean="0"/>
              <a:t>do you like it</a:t>
            </a:r>
          </a:p>
          <a:p>
            <a:endParaRPr lang="en-US" dirty="0" smtClean="0"/>
          </a:p>
          <a:p>
            <a:r>
              <a:rPr lang="en-US" dirty="0" smtClean="0"/>
              <a:t>5.	</a:t>
            </a:r>
            <a:r>
              <a:rPr lang="es-ES_tradnl" dirty="0" smtClean="0"/>
              <a:t>No, no me gusta nada</a:t>
            </a:r>
            <a:r>
              <a:rPr lang="en-US" dirty="0" smtClean="0"/>
              <a:t>:  I do not like it at all</a:t>
            </a:r>
          </a:p>
          <a:p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181600" y="2133600"/>
            <a:ext cx="762000" cy="53340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105400" y="2895600"/>
            <a:ext cx="838200" cy="303212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7467600" y="5791200"/>
            <a:ext cx="6096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" action="ppaction://hlinkshowjump?jump=previousslide" highlightClick="1"/>
          </p:cNvPr>
          <p:cNvSpPr/>
          <p:nvPr/>
        </p:nvSpPr>
        <p:spPr>
          <a:xfrm>
            <a:off x="6781800" y="5791200"/>
            <a:ext cx="6096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Translate the sentence </a:t>
            </a:r>
            <a:r>
              <a:rPr lang="en-US" dirty="0" smtClean="0"/>
              <a:t>in Spanish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6280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1)	I like to run in the park: __________________________________</a:t>
            </a:r>
          </a:p>
          <a:p>
            <a:endParaRPr lang="en-US" dirty="0" smtClean="0"/>
          </a:p>
          <a:p>
            <a:r>
              <a:rPr lang="en-US" dirty="0" smtClean="0"/>
              <a:t>2)	We  like to ski on Tuesday in the mountain __________________________________</a:t>
            </a:r>
          </a:p>
          <a:p>
            <a:endParaRPr lang="en-US" dirty="0" smtClean="0"/>
          </a:p>
          <a:p>
            <a:r>
              <a:rPr lang="en-US" dirty="0" smtClean="0"/>
              <a:t>3)	He likes to use the computer: __________________________________</a:t>
            </a:r>
          </a:p>
          <a:p>
            <a:endParaRPr lang="en-US" dirty="0" smtClean="0"/>
          </a:p>
          <a:p>
            <a:r>
              <a:rPr lang="en-US" dirty="0" smtClean="0"/>
              <a:t>4)	Do you like to play video games: __________________________________</a:t>
            </a:r>
          </a:p>
          <a:p>
            <a:endParaRPr lang="en-US" dirty="0"/>
          </a:p>
        </p:txBody>
      </p:sp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7467600" y="5791200"/>
            <a:ext cx="6096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6781800" y="5791200"/>
            <a:ext cx="6096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eginning 5">
            <a:hlinkClick r:id="" action="ppaction://hlinkshowjump?jump=firstslide" highlightClick="1"/>
          </p:cNvPr>
          <p:cNvSpPr/>
          <p:nvPr/>
        </p:nvSpPr>
        <p:spPr>
          <a:xfrm>
            <a:off x="6096000" y="5791200"/>
            <a:ext cx="609600" cy="53340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367</TotalTime>
  <Words>258</Words>
  <Application>Microsoft Office PowerPoint</Application>
  <PresentationFormat>On-screen Show (4:3)</PresentationFormat>
  <Paragraphs>79</Paragraphs>
  <Slides>10</Slides>
  <Notes>0</Notes>
  <HiddenSlides>0</HiddenSlides>
  <MMClips>13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Foundry</vt:lpstr>
      <vt:lpstr>Spanish 1 Tutorial</vt:lpstr>
      <vt:lpstr>Introduction to AR-ER-IR verbs</vt:lpstr>
      <vt:lpstr>Why do you need to know the branch of the verb?</vt:lpstr>
      <vt:lpstr>Example of Action words</vt:lpstr>
      <vt:lpstr>Practice the vocabulary</vt:lpstr>
      <vt:lpstr> Example of Action words</vt:lpstr>
      <vt:lpstr>Practice the vocabulary</vt:lpstr>
      <vt:lpstr>Expression with the verb Gustar</vt:lpstr>
      <vt:lpstr>Translate the sentence in Spanish</vt:lpstr>
      <vt:lpstr>Video on Infinitives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Spanish 1 Tutorial</dc:title>
  <dc:creator>Owner</dc:creator>
  <cp:lastModifiedBy>Owner</cp:lastModifiedBy>
  <cp:revision>42</cp:revision>
  <dcterms:created xsi:type="dcterms:W3CDTF">2010-10-25T12:36:35Z</dcterms:created>
  <dcterms:modified xsi:type="dcterms:W3CDTF">2010-10-26T14:32:25Z</dcterms:modified>
</cp:coreProperties>
</file>